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9FF"/>
    <a:srgbClr val="CDE6FF"/>
    <a:srgbClr val="C1E0FF"/>
    <a:srgbClr val="0066FF"/>
    <a:srgbClr val="0033CC"/>
    <a:srgbClr val="81A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35618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ИНФОРМАЦИЯ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428596" y="785794"/>
            <a:ext cx="8280000" cy="3960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МОЖЕТ ВОСПОЛЬЗОВАТЬСЯ СОЦИАЛЬНЫМ КОНТРАКТОМ?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86050" y="2571744"/>
            <a:ext cx="1332000" cy="252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11 234,14 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428736"/>
            <a:ext cx="8250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Малоимущие семьи и малоимущие одиноко проживающие граждане, а также граждане, находящиеся в трудной жизненной ситуации, которые по независящим от них причинам имеют среднедушевой доход семьи ниже величины прожиточного минимума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2285992"/>
            <a:ext cx="8250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2021 год величина прожиточного минимума на душу населения Тверской области установлена в размере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00034" y="250030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500034" y="3000372"/>
            <a:ext cx="8280000" cy="396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КАКИЕ ЦЕЛИ ПРЕДОСТАВЛЯЕТСЯ СОЦИАЛЬНЫЙ КОНТРАКТ?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право 33"/>
          <p:cNvSpPr/>
          <p:nvPr/>
        </p:nvSpPr>
        <p:spPr>
          <a:xfrm>
            <a:off x="500034" y="178592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876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571876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Прямоугольник 37"/>
          <p:cNvSpPr/>
          <p:nvPr/>
        </p:nvSpPr>
        <p:spPr>
          <a:xfrm>
            <a:off x="357158" y="5572140"/>
            <a:ext cx="1476000" cy="48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3571876"/>
            <a:ext cx="120141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1785918" y="5429264"/>
            <a:ext cx="2592000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индивидуальной предпринимательской деятельности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43372" y="5500702"/>
            <a:ext cx="2664000" cy="48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Ведение личного </a:t>
            </a:r>
          </a:p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подсобного хозяйства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929454" y="5429264"/>
            <a:ext cx="1944000" cy="106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мероприятия, направленные на преодоление трудной жизненной ситуации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876"/>
            <a:ext cx="188407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28140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ПОИСК РАБОТЫ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00570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Регистрация гражданина в качестве безработного или ищущего работу в органах занятости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429264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256"/>
            <a:ext cx="1730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42844" y="5857892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2844" y="5072074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786454"/>
            <a:ext cx="1240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9 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642918"/>
            <a:ext cx="5614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ЗАЯВИТЕЛЮ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3357554" y="1142984"/>
            <a:ext cx="5547308" cy="432048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в 2021 году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86644" y="1142984"/>
            <a:ext cx="1548000" cy="4320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12 144</a:t>
            </a:r>
            <a:r>
              <a:rPr lang="ru-RU" sz="22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571612"/>
            <a:ext cx="5547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 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величины прожиточного минимума для трудоспособного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населения,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установленный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1857364"/>
            <a:ext cx="5624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Предоставляется в первый месяц с даты заключения социального контракта и в течение трех месяцев с момента подтверждения факта трудоустройства заявителя.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2571744"/>
            <a:ext cx="5487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Дополнительно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предусмотрена возможность прохождения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214678" y="278605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3428992" y="3143248"/>
            <a:ext cx="5364000" cy="504056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на одного 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768" y="3143248"/>
            <a:ext cx="151216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3428992" y="3714752"/>
            <a:ext cx="5363438" cy="828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прохождения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профессионального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или дополнительного 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не более 3 месяцев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43768" y="3714752"/>
            <a:ext cx="1548000" cy="86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6 072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4572008"/>
            <a:ext cx="5542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**Размер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половины величины прожиточного минимума для трудоспособного населения, установленной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4929198"/>
            <a:ext cx="1716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5143512"/>
            <a:ext cx="51251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предусмотрено: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57554" y="5429264"/>
            <a:ext cx="54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Возмещение фактически произведенных расходов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оплату труда гражданина, прошедшего стажировку, в размере величины минимального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размера оплаты труда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месяц,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учетом размера страховых взносов, подлежащих уплате в государственные внебюджетные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фонды.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143240" y="557214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58" y="6143644"/>
            <a:ext cx="2097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7158" y="6429396"/>
            <a:ext cx="28213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Заключение трудового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договора.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142844" y="6500834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61"/>
            <a:ext cx="2700000" cy="2688847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8" name="Скругленный прямоугольник 37"/>
          <p:cNvSpPr/>
          <p:nvPr/>
        </p:nvSpPr>
        <p:spPr>
          <a:xfrm>
            <a:off x="357158" y="3429000"/>
            <a:ext cx="2700000" cy="68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приоритетном порядке оказывается семьям с детьми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44850"/>
            <a:ext cx="65329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ОСУЩЕСТВЛЕНИЕ ИНДИВИДУАЛЬНОЙ  </a:t>
            </a:r>
            <a:endParaRPr lang="ru-RU" sz="2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ПРЕДПРИНИМАТЕЛЬСКОЙ 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154" y="5785519"/>
            <a:ext cx="4967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19726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79512" y="609329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56008" y="133018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3952" y="6001543"/>
            <a:ext cx="132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500306"/>
            <a:ext cx="5214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142844" y="3000372"/>
            <a:ext cx="5766040" cy="1512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денежная выплата в размере стоимости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необходимых для ведения предпринимательской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товаров, в том числе для создания и оснащения дополнительных рабочих мест, с обязательной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регистрацией в налоговом органе гражданина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индивидуального предпринимателя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самозанятого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310456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250 000₽</a:t>
            </a:r>
            <a:endParaRPr lang="ru-RU" sz="2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200783" y="5075904"/>
            <a:ext cx="4803265" cy="58534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курса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одного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01547" y="5165593"/>
            <a:ext cx="1374509" cy="49565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4561964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Дополнительно предусмотрена возможность прохождения профессионального 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181042" y="465313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072198" y="485776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57884" y="5357826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Выход на самообеспечение от ведения индивидуальной предпринимательской 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5572132" y="564357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28596" y="1285860"/>
            <a:ext cx="553339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Неполучение заявителем или членами его семьи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индивидуальной предпринимательской деятельности или крестьянского (фермерского) хозяйства через исполнительные органы государственной власти Тверской области, органы местного самоуправления.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214422"/>
            <a:ext cx="2160000" cy="27000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26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424" y="3284984"/>
            <a:ext cx="5299708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необходимых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ведения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личного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подсобного хозяйства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товаров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обязательной регистрацией в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налоговом органе гражданина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самозанятого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500570"/>
            <a:ext cx="52149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Дополнительно предусмотрена возможность прохождения профессионального 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67790" y="465313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6215082"/>
            <a:ext cx="132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12 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564357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4282" y="628652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4282" y="100010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928671"/>
            <a:ext cx="5000660" cy="20159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заявителя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подсобного хозяйства, права на который зарегистрированы в установленном законодательном порядке.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плана развития личного подсобного хозяйства (на 3-5 лет). </a:t>
            </a: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Неполучение заявителем или членами его семьи выплат на развитие индивидуальной предпринимательской деятельности или крестьянского (фермерского) хозяйства через исполнительные органы государственной власти Тверской области, органы местного самоуправления.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2928934"/>
            <a:ext cx="52149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71934" y="3500438"/>
            <a:ext cx="1440585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100 000₽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54019" y="261809"/>
            <a:ext cx="73239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ВЕДЕНИЕ ЛИЧНОГО ПОДСОБНОГО ХОЗЯЙСТВА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714356"/>
            <a:ext cx="2024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ОСОБЫЕ УСЛОВИЯ: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с одним вырезанным скругленным углом 26"/>
          <p:cNvSpPr/>
          <p:nvPr/>
        </p:nvSpPr>
        <p:spPr>
          <a:xfrm>
            <a:off x="142844" y="5286388"/>
            <a:ext cx="5357850" cy="58534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курса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одного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71934" y="5357826"/>
            <a:ext cx="1374509" cy="49565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44" y="5929330"/>
            <a:ext cx="4967341" cy="30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72198" y="521495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29322" y="5572140"/>
            <a:ext cx="29999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Выход на самообеспечение в результате ведения личного подсобного хозяйства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14282" y="1571612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000108"/>
            <a:ext cx="2939171" cy="28080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4" name="Стрелка вправо 33"/>
          <p:cNvSpPr/>
          <p:nvPr/>
        </p:nvSpPr>
        <p:spPr>
          <a:xfrm>
            <a:off x="214282" y="200024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0" y="71414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214282" y="3857628"/>
            <a:ext cx="5621118" cy="684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929066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Ежемесячная денежная выплата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на срок до 6 месяцев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286388"/>
            <a:ext cx="1240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6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26429" y="594928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4282" y="535782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4282" y="135729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285860"/>
            <a:ext cx="475899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Ежемесячная выплата может быть направлена на:</a:t>
            </a:r>
          </a:p>
          <a:p>
            <a:pPr algn="just">
              <a:lnSpc>
                <a:spcPts val="15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429000"/>
            <a:ext cx="5572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333817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ИНЫЕ МЕРОПРИЯТИЯ, НАПРАВЛЕННЫЕ НА ПРЕОДОЛЕНИЕ ТРУДНОЙ ЖИЗНЕННОЙ СИТУАЦИИ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1071546"/>
            <a:ext cx="2024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ОСОБЫЕ УСЛОВИЯ: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00496" y="3929066"/>
            <a:ext cx="1677129" cy="5715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12 144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4929198"/>
            <a:ext cx="4967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558924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3278" y="5877272"/>
            <a:ext cx="7587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истечении срока действия социального контракта преодоление гражданином или семьей гражданина трудной жизненной ситуации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71612"/>
            <a:ext cx="539034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товаров первой необходимости, одежды, обуви, лекарственных препаратов;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товаров для ведения личного подсобного хозяйства;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лечение, профилактический медицинский осмотр, стимулирование ведения здорового образа жизни;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товары и услуги дошкольного и школьного образования.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5" y="2113111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4572008"/>
            <a:ext cx="5190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величины прожиточного минимума для трудоспособного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населения,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установленный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Тверской области 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2546983" cy="3500462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7" name="Скругленный прямоугольник 26"/>
          <p:cNvSpPr/>
          <p:nvPr/>
        </p:nvSpPr>
        <p:spPr>
          <a:xfrm>
            <a:off x="6072198" y="4857760"/>
            <a:ext cx="2700000" cy="68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приоритетном порядке оказывается семьям с детьми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0" y="0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80682"/>
            <a:ext cx="8712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ПОЛУЧЕНИЯ ГОСУДАРСТВЕННОЙ СОЦИАЛЬНОЙ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НА ОСНОВАНИИ СОЦИАЛЬНОГО КОНТРАКТА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755576" y="1124744"/>
            <a:ext cx="7848871" cy="27334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подает заявление по установленной форме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одним вырезанным скругленным углом 31"/>
          <p:cNvSpPr/>
          <p:nvPr/>
        </p:nvSpPr>
        <p:spPr>
          <a:xfrm>
            <a:off x="571472" y="1714488"/>
            <a:ext cx="1404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Посредством почтовой связи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с одним вырезанным скругленным углом 32"/>
          <p:cNvSpPr/>
          <p:nvPr/>
        </p:nvSpPr>
        <p:spPr>
          <a:xfrm>
            <a:off x="571472" y="3286124"/>
            <a:ext cx="8072494" cy="72008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СВЕДЕНИЙ, УКАЗАННЫХ В ЗАЯВЛЕНИИ: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-направление межведомственных запросов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-проверка жизненных условий заявителя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с одним вырезанным скругленным углом 33"/>
          <p:cNvSpPr/>
          <p:nvPr/>
        </p:nvSpPr>
        <p:spPr>
          <a:xfrm>
            <a:off x="571472" y="4286256"/>
            <a:ext cx="8063184" cy="632842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ПЕРЕДАЧА ДОКУМЕНТОВ В КОМИССИЮ, СОЗДАННУЮ ПРИ ГКУ ТВЕРСКОЙ ОБЛАСТИ «ЦЕНТР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ПОДДЕРЖКИ НАСЕЛЕНИЯ»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с одним вырезанным скругленным углом 34"/>
          <p:cNvSpPr/>
          <p:nvPr/>
        </p:nvSpPr>
        <p:spPr>
          <a:xfrm>
            <a:off x="714348" y="5214950"/>
            <a:ext cx="7920308" cy="283674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с одним вырезанным скругленным углом 35"/>
          <p:cNvSpPr/>
          <p:nvPr/>
        </p:nvSpPr>
        <p:spPr>
          <a:xfrm>
            <a:off x="4786314" y="5857892"/>
            <a:ext cx="3744415" cy="72729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НАЗНАЧЕНИИ ПОМОЩИ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КОНТРАКТА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с одним вырезанным скругленным углом 36"/>
          <p:cNvSpPr/>
          <p:nvPr/>
        </p:nvSpPr>
        <p:spPr>
          <a:xfrm>
            <a:off x="714348" y="5857892"/>
            <a:ext cx="3621971" cy="72729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ОТКАЗЕ В НАЗНАЧЕНИИ ПОМОЩИ НА ОСНОВАНИИ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КОНТРАКТА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5500702"/>
            <a:ext cx="784887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10 дней заявителю направляется уведомление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olmacheva\Desktop\СК на сайт\заявлени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142984"/>
            <a:ext cx="216000" cy="216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xtLst/>
        </p:spPr>
      </p:pic>
      <p:sp>
        <p:nvSpPr>
          <p:cNvPr id="39" name="Прямоугольник 38"/>
          <p:cNvSpPr/>
          <p:nvPr/>
        </p:nvSpPr>
        <p:spPr>
          <a:xfrm rot="16200000">
            <a:off x="-1598499" y="2904111"/>
            <a:ext cx="3843428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 дней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Tolmacheva\Desktop\СК на сайт\clock_watch_time_ho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3043" y="3785991"/>
            <a:ext cx="247450" cy="2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427360" y="1261413"/>
            <a:ext cx="38202" cy="41040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5" idx="2"/>
          </p:cNvCxnSpPr>
          <p:nvPr/>
        </p:nvCxnSpPr>
        <p:spPr>
          <a:xfrm>
            <a:off x="457569" y="5356787"/>
            <a:ext cx="256779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>
            <a:off x="465562" y="1261414"/>
            <a:ext cx="29001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Стрелка вниз 2050"/>
          <p:cNvSpPr/>
          <p:nvPr/>
        </p:nvSpPr>
        <p:spPr>
          <a:xfrm>
            <a:off x="3929058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429124" y="3000372"/>
            <a:ext cx="302464" cy="288032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429124" y="4000504"/>
            <a:ext cx="302464" cy="279937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429124" y="4929198"/>
            <a:ext cx="302464" cy="28092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1785918" y="5500702"/>
            <a:ext cx="302464" cy="324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7143768" y="5500702"/>
            <a:ext cx="302464" cy="324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одним вырезанным скругленным углом 25"/>
          <p:cNvSpPr/>
          <p:nvPr/>
        </p:nvSpPr>
        <p:spPr>
          <a:xfrm>
            <a:off x="5786446" y="2428868"/>
            <a:ext cx="2880000" cy="540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ГАУ Тверской области МФЦ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429520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с одним вырезанным скругленным углом 28"/>
          <p:cNvSpPr/>
          <p:nvPr/>
        </p:nvSpPr>
        <p:spPr>
          <a:xfrm>
            <a:off x="6286512" y="1714488"/>
            <a:ext cx="2304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личном обращении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с одним вырезанным скругленным углом 29"/>
          <p:cNvSpPr/>
          <p:nvPr/>
        </p:nvSpPr>
        <p:spPr>
          <a:xfrm>
            <a:off x="2071670" y="1714488"/>
            <a:ext cx="4032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электронных документов через Единый Портал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7429520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с одним вырезанным скругленным углом 39"/>
          <p:cNvSpPr/>
          <p:nvPr/>
        </p:nvSpPr>
        <p:spPr>
          <a:xfrm>
            <a:off x="571472" y="2428868"/>
            <a:ext cx="4896000" cy="540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ГКУ Тверской области «ЦЕНТР СОЦИАЛЬНОЙ ПОДДЕРЖКИ НАСЕЛЕНИЯ»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1142976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3929058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071538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0" y="0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819</Words>
  <Application>Microsoft Office PowerPoint</Application>
  <PresentationFormat>Экран (4:3)</PresentationFormat>
  <Paragraphs>133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Ванаг Мария Владимировна</dc:creator>
  <cp:lastModifiedBy>Пользователь</cp:lastModifiedBy>
  <cp:revision>152</cp:revision>
  <dcterms:created xsi:type="dcterms:W3CDTF">2021-03-15T12:05:29Z</dcterms:created>
  <dcterms:modified xsi:type="dcterms:W3CDTF">2021-10-14T07:55:37Z</dcterms:modified>
</cp:coreProperties>
</file>